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9" r:id="rId3"/>
    <p:sldId id="260" r:id="rId4"/>
    <p:sldId id="267" r:id="rId5"/>
    <p:sldId id="268" r:id="rId6"/>
    <p:sldId id="263" r:id="rId7"/>
    <p:sldId id="265" r:id="rId8"/>
    <p:sldId id="262" r:id="rId9"/>
    <p:sldId id="261" r:id="rId10"/>
    <p:sldId id="269" r:id="rId11"/>
    <p:sldId id="266" r:id="rId12"/>
    <p:sldId id="264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BA892-710B-4E32-B96C-FFD1EC105C13}" v="1428" dt="2017-10-20T06:16:24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3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72F629-FD64-4278-8CF9-B20CF5012ED6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7CE534-B332-492F-AA58-A09A5C0AC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3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72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5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16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14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13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76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98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8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6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17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69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31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8000D91-2B19-4479-8DFC-11400A579884}"/>
              </a:ext>
            </a:extLst>
          </p:cNvPr>
          <p:cNvSpPr/>
          <p:nvPr/>
        </p:nvSpPr>
        <p:spPr>
          <a:xfrm>
            <a:off x="830706" y="886743"/>
            <a:ext cx="108751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Proposed Plan for Distribution of</a:t>
            </a:r>
          </a:p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School Funds for 2016-17 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School Grade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8B3B2D-10A7-4CD1-BC83-4D1DEC92308E}"/>
              </a:ext>
            </a:extLst>
          </p:cNvPr>
          <p:cNvSpPr txBox="1"/>
          <p:nvPr/>
        </p:nvSpPr>
        <p:spPr>
          <a:xfrm>
            <a:off x="2464904" y="397565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20, 2017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B97515-F81D-4448-9452-60E91BEB0C6E}"/>
              </a:ext>
            </a:extLst>
          </p:cNvPr>
          <p:cNvSpPr txBox="1"/>
          <p:nvPr/>
        </p:nvSpPr>
        <p:spPr>
          <a:xfrm>
            <a:off x="636104" y="490330"/>
            <a:ext cx="106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Instrument (TI-108) Basic Function Calculator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10CA620-1622-4C7C-9650-51DC4F55CA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t="9443" r="26626" b="10139"/>
          <a:stretch/>
        </p:blipFill>
        <p:spPr>
          <a:xfrm>
            <a:off x="4591877" y="1305722"/>
            <a:ext cx="2756453" cy="457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60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9E26709-F80E-405D-8B0D-15B855333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038" y="2380540"/>
            <a:ext cx="3707424" cy="33163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30809E-70C9-4AEC-AFDA-709EC51BA6C7}"/>
              </a:ext>
            </a:extLst>
          </p:cNvPr>
          <p:cNvSpPr/>
          <p:nvPr/>
        </p:nvSpPr>
        <p:spPr>
          <a:xfrm>
            <a:off x="2608081" y="661457"/>
            <a:ext cx="69493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700894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FDDF22C-8568-4237-8405-59BCD009DA8B}"/>
              </a:ext>
            </a:extLst>
          </p:cNvPr>
          <p:cNvSpPr txBox="1"/>
          <p:nvPr/>
        </p:nvSpPr>
        <p:spPr>
          <a:xfrm>
            <a:off x="795130" y="596347"/>
            <a:ext cx="105752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 have a motion to use previous years’ left over school recognition funds and current school improvement funds to purchase 300 TI-108 basic function calculators for the math department?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9E26709-F80E-405D-8B0D-15B855333D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" r="10203"/>
          <a:stretch/>
        </p:blipFill>
        <p:spPr>
          <a:xfrm>
            <a:off x="4945869" y="2941981"/>
            <a:ext cx="2273756" cy="331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027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5F31B03-BD37-4B55-9F11-69AA72CC90E9}"/>
              </a:ext>
            </a:extLst>
          </p:cNvPr>
          <p:cNvSpPr txBox="1"/>
          <p:nvPr/>
        </p:nvSpPr>
        <p:spPr>
          <a:xfrm>
            <a:off x="397565" y="0"/>
            <a:ext cx="1137036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October 4, 2017 received notification from District that AMS was being awarded $70,815 in school recognition funds for the 2016-17 school grade of an “A”.  This is based on the 16-17 final FTE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(full-time equivalent)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708.15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($100 per student).</a:t>
            </a: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 committee made of teachers, educational support staff, and union representation met on October 12, 2017 to develop a proposed categories/plan for the distribution of funds.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 for qualifying personnel to receive recognition funds: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Instructional/administrative personnel employed full time at AMS during the 2017 FSA testing cycle will receive 100% of determined amount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(includes retirees and transfers) </a:t>
            </a:r>
          </a:p>
          <a:p>
            <a:pPr marL="457200" indent="-457200">
              <a:buFont typeface="+mj-lt"/>
              <a:buAutoNum type="arabicParenR"/>
            </a:pPr>
            <a:endParaRPr 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Paraprofessionals and educational support staff employed full time at AMS during the 2017 FSA testing cycle will receive 50% of the determined amount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(includes transfers) </a:t>
            </a: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 personnel who worked less than full-time at AMS during the 2017 FSA testing cycle will receive a flat rate of $125</a:t>
            </a:r>
          </a:p>
        </p:txBody>
      </p:sp>
    </p:spTree>
    <p:extLst>
      <p:ext uri="{BB962C8B-B14F-4D97-AF65-F5344CB8AC3E}">
        <p14:creationId xmlns:p14="http://schemas.microsoft.com/office/powerpoint/2010/main" val="261319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99AC5C-64E7-4996-9811-88748B1A1033}"/>
              </a:ext>
            </a:extLst>
          </p:cNvPr>
          <p:cNvSpPr txBox="1"/>
          <p:nvPr/>
        </p:nvSpPr>
        <p:spPr>
          <a:xfrm>
            <a:off x="397565" y="185531"/>
            <a:ext cx="1137036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 for qualifying personnel to receive recognition funds </a:t>
            </a:r>
            <a:r>
              <a:rPr lang="en-US" sz="1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(continued..)</a:t>
            </a:r>
            <a:r>
              <a:rPr lang="en-US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24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 startAt="4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Contracted staff employed full time at AMS during the 2017 testing cycle will receive a </a:t>
            </a: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 flat amount of </a:t>
            </a:r>
            <a:r>
              <a:rPr lang="en-US" sz="24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sz="24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sz="1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(this includes cafeteria, custodial, nursing staff, and school psychologist)</a:t>
            </a:r>
          </a:p>
          <a:p>
            <a:pPr marL="457200" indent="-457200">
              <a:buFont typeface="+mj-lt"/>
              <a:buAutoNum type="arabicParenR"/>
            </a:pPr>
            <a:endParaRPr 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 startAt="5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Cafeteria and custodial staff employed less than full-time at AMS during the 2017 FSA </a:t>
            </a: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testing cycle will receive a flat amount of $50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 startAt="6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 drivers, occupational therapist, and physical therapist will receive a “goody bag”</a:t>
            </a: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to be purchased by administration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68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93C2F3B-7E9D-4428-B901-38C22C1AA33E}"/>
              </a:ext>
            </a:extLst>
          </p:cNvPr>
          <p:cNvSpPr txBox="1"/>
          <p:nvPr/>
        </p:nvSpPr>
        <p:spPr>
          <a:xfrm>
            <a:off x="251791" y="238540"/>
            <a:ext cx="1179443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plan was submitted to qualifying personnel on October 16, 2017:</a:t>
            </a:r>
          </a:p>
          <a:p>
            <a:endParaRPr lang="en-US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amount:  </a:t>
            </a:r>
            <a:r>
              <a:rPr lang="en-US" sz="28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$70,815.00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 toward technology (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$3,540.75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7.65% for 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FICA/social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 (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$5,146.48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full time instructional personnel (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$1,132 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person for total of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$50,940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full time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-support personnel (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$566 per 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 for a total of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$9,056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part time instructional personnel 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$125 per person for a total of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$875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contracted staff 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$100 per person for a total of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$1,200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part time cafeteria staff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($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person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*An estimated $6.77 left over*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3A48BC0-F99B-44EA-B13A-12B7933E4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545" y="4055166"/>
            <a:ext cx="2293353" cy="181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80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81D68DC-0C8C-4B53-BC30-23DDC3279C9A}"/>
              </a:ext>
            </a:extLst>
          </p:cNvPr>
          <p:cNvSpPr txBox="1"/>
          <p:nvPr/>
        </p:nvSpPr>
        <p:spPr>
          <a:xfrm>
            <a:off x="543339" y="622852"/>
            <a:ext cx="1091979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proposal was taken to a vote on October 16, 2017.</a:t>
            </a:r>
          </a:p>
          <a:p>
            <a:pPr algn="ctr"/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current faculty/staff members were eligible to vote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eligible faculty/staff members cast a vote (80%)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voted “YES” (95%)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voted “NO” (5%)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*Select committee members and the SRPE Union representative tallied the votes and submitted to admin*</a:t>
            </a:r>
          </a:p>
        </p:txBody>
      </p:sp>
    </p:spTree>
    <p:extLst>
      <p:ext uri="{BB962C8B-B14F-4D97-AF65-F5344CB8AC3E}">
        <p14:creationId xmlns:p14="http://schemas.microsoft.com/office/powerpoint/2010/main" val="248041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9E26709-F80E-405D-8B0D-15B855333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038" y="2380540"/>
            <a:ext cx="3707424" cy="33163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30809E-70C9-4AEC-AFDA-709EC51BA6C7}"/>
              </a:ext>
            </a:extLst>
          </p:cNvPr>
          <p:cNvSpPr/>
          <p:nvPr/>
        </p:nvSpPr>
        <p:spPr>
          <a:xfrm>
            <a:off x="2608081" y="661457"/>
            <a:ext cx="69493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449646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FDDF22C-8568-4237-8405-59BCD009DA8B}"/>
              </a:ext>
            </a:extLst>
          </p:cNvPr>
          <p:cNvSpPr txBox="1"/>
          <p:nvPr/>
        </p:nvSpPr>
        <p:spPr>
          <a:xfrm>
            <a:off x="808382" y="768625"/>
            <a:ext cx="10575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 have a motion to submit the proposed plan for distribution of school recognition funds as developed and voted on by the AMS faculty/staff?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9E26709-F80E-405D-8B0D-15B855333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834" y="2843980"/>
            <a:ext cx="3078587" cy="307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6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8000D91-2B19-4479-8DFC-11400A579884}"/>
              </a:ext>
            </a:extLst>
          </p:cNvPr>
          <p:cNvSpPr/>
          <p:nvPr/>
        </p:nvSpPr>
        <p:spPr>
          <a:xfrm>
            <a:off x="1809767" y="1522847"/>
            <a:ext cx="89435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Purchase of Calculators for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Math Department</a:t>
            </a:r>
          </a:p>
        </p:txBody>
      </p:sp>
    </p:spTree>
    <p:extLst>
      <p:ext uri="{BB962C8B-B14F-4D97-AF65-F5344CB8AC3E}">
        <p14:creationId xmlns:p14="http://schemas.microsoft.com/office/powerpoint/2010/main" val="44327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482319-9A23-402E-97F4-E35075C90E03}"/>
              </a:ext>
            </a:extLst>
          </p:cNvPr>
          <p:cNvSpPr txBox="1"/>
          <p:nvPr/>
        </p:nvSpPr>
        <p:spPr>
          <a:xfrm>
            <a:off x="622852" y="477078"/>
            <a:ext cx="1091979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 department is requesting the purchase of calculators for the math department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calculators needed (10 in a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pkg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 a total of 30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pkgs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needed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Model:  Texas Instrument 108 basic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from:  Amazon Prime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Estimated Cost: 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$1,661.40</a:t>
            </a:r>
          </a:p>
          <a:p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 for by: 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$932.64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previously allocated school recognition funds in 2012-13</a:t>
            </a:r>
          </a:p>
          <a:p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$728.76 </a:t>
            </a:r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current school improvement funds</a:t>
            </a:r>
          </a:p>
        </p:txBody>
      </p:sp>
    </p:spTree>
    <p:extLst>
      <p:ext uri="{BB962C8B-B14F-4D97-AF65-F5344CB8AC3E}">
        <p14:creationId xmlns:p14="http://schemas.microsoft.com/office/powerpoint/2010/main" val="21164129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99</TotalTime>
  <Words>594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michael1024</dc:creator>
  <cp:lastModifiedBy>Knowlton, Michael C.</cp:lastModifiedBy>
  <cp:revision>10</cp:revision>
  <cp:lastPrinted>2017-10-20T12:20:01Z</cp:lastPrinted>
  <dcterms:created xsi:type="dcterms:W3CDTF">2013-07-15T20:26:40Z</dcterms:created>
  <dcterms:modified xsi:type="dcterms:W3CDTF">2018-01-07T18:23:52Z</dcterms:modified>
</cp:coreProperties>
</file>